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7" r:id="rId2"/>
    <p:sldId id="260" r:id="rId3"/>
    <p:sldId id="270" r:id="rId4"/>
    <p:sldId id="269" r:id="rId5"/>
    <p:sldId id="258" r:id="rId6"/>
    <p:sldId id="271" r:id="rId7"/>
    <p:sldId id="259" r:id="rId8"/>
    <p:sldId id="272" r:id="rId9"/>
    <p:sldId id="265" r:id="rId1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84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1F7E33-D630-B843-8694-5F9523D59D00}" type="datetimeFigureOut">
              <a:rPr lang="nl-NL" smtClean="0"/>
              <a:t>19-01-18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46881-7E43-B543-AEE9-33D80F01B1A2}" type="slidenum">
              <a:rPr lang="nl-NL" smtClean="0"/>
              <a:t>‹nr.›</a:t>
            </a:fld>
            <a:endParaRPr lang="nl-NL"/>
          </a:p>
        </p:txBody>
      </p:sp>
    </p:spTree>
    <p:extLst>
      <p:ext uri="{BB962C8B-B14F-4D97-AF65-F5344CB8AC3E}">
        <p14:creationId xmlns:p14="http://schemas.microsoft.com/office/powerpoint/2010/main" val="10876524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1" dirty="0" smtClean="0"/>
              <a:t>Nu 590.000 euro voor filmposter</a:t>
            </a:r>
          </a:p>
          <a:p>
            <a:endParaRPr lang="nl-NL" dirty="0"/>
          </a:p>
        </p:txBody>
      </p:sp>
      <p:sp>
        <p:nvSpPr>
          <p:cNvPr id="4" name="Tijdelijke aanduiding voor dianummer 3"/>
          <p:cNvSpPr>
            <a:spLocks noGrp="1"/>
          </p:cNvSpPr>
          <p:nvPr>
            <p:ph type="sldNum" sz="quarter" idx="10"/>
          </p:nvPr>
        </p:nvSpPr>
        <p:spPr/>
        <p:txBody>
          <a:bodyPr/>
          <a:lstStyle/>
          <a:p>
            <a:fld id="{16F46881-7E43-B543-AEE9-33D80F01B1A2}" type="slidenum">
              <a:rPr lang="nl-NL" smtClean="0"/>
              <a:t>1</a:t>
            </a:fld>
            <a:endParaRPr lang="nl-NL"/>
          </a:p>
        </p:txBody>
      </p:sp>
    </p:spTree>
    <p:extLst>
      <p:ext uri="{BB962C8B-B14F-4D97-AF65-F5344CB8AC3E}">
        <p14:creationId xmlns:p14="http://schemas.microsoft.com/office/powerpoint/2010/main" val="400190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b="1" dirty="0" smtClean="0">
                <a:solidFill>
                  <a:srgbClr val="FF0000"/>
                </a:solidFill>
              </a:rPr>
              <a:t>Theatervormgeving: </a:t>
            </a:r>
            <a:r>
              <a:rPr lang="nl-NL" sz="1200" b="0" dirty="0" smtClean="0">
                <a:solidFill>
                  <a:srgbClr val="FF0000"/>
                </a:solidFill>
              </a:rPr>
              <a:t>d</a:t>
            </a:r>
            <a:r>
              <a:rPr lang="nl-NL" sz="1200" dirty="0" smtClean="0"/>
              <a:t>ecor, kostuums, grime,</a:t>
            </a:r>
            <a:r>
              <a:rPr lang="nl-NL" sz="1200" baseline="0" dirty="0" smtClean="0"/>
              <a:t> </a:t>
            </a:r>
            <a:r>
              <a:rPr lang="nl-NL" sz="1200" baseline="0" dirty="0" err="1" smtClean="0"/>
              <a:t>rekwisiten</a:t>
            </a:r>
            <a:r>
              <a:rPr lang="nl-NL" sz="1200" baseline="0" dirty="0" smtClean="0"/>
              <a:t>, attributen, belichting. muziek, geluid, enscenering, toneelbeeld</a:t>
            </a:r>
            <a:endParaRPr lang="nl-NL" dirty="0"/>
          </a:p>
        </p:txBody>
      </p:sp>
      <p:sp>
        <p:nvSpPr>
          <p:cNvPr id="4" name="Tijdelijke aanduiding voor dianummer 3"/>
          <p:cNvSpPr>
            <a:spLocks noGrp="1"/>
          </p:cNvSpPr>
          <p:nvPr>
            <p:ph type="sldNum" sz="quarter" idx="10"/>
          </p:nvPr>
        </p:nvSpPr>
        <p:spPr/>
        <p:txBody>
          <a:bodyPr/>
          <a:lstStyle/>
          <a:p>
            <a:fld id="{16F46881-7E43-B543-AEE9-33D80F01B1A2}" type="slidenum">
              <a:rPr lang="nl-NL" smtClean="0"/>
              <a:t>2</a:t>
            </a:fld>
            <a:endParaRPr lang="nl-NL"/>
          </a:p>
        </p:txBody>
      </p:sp>
    </p:spTree>
    <p:extLst>
      <p:ext uri="{BB962C8B-B14F-4D97-AF65-F5344CB8AC3E}">
        <p14:creationId xmlns:p14="http://schemas.microsoft.com/office/powerpoint/2010/main" val="395304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Beelden van machines. Een klok met tien cijfers. Stoom uit pijpen. Groepen arbeiders wisselen van dienst. Ze zien er allemaal hetzelfde uit en lopen in de maat. Een orkest begeleidt bombastisch de beelden. Natuurlijk! Het is een stomme film. Maar nooit zal het stil zijn, want elk personage en elke beweging wordt door de muziek geaccentueerd. </a:t>
            </a:r>
            <a:endParaRPr lang="nl-NL" dirty="0"/>
          </a:p>
        </p:txBody>
      </p:sp>
      <p:sp>
        <p:nvSpPr>
          <p:cNvPr id="4" name="Tijdelijke aanduiding voor dianummer 3"/>
          <p:cNvSpPr>
            <a:spLocks noGrp="1"/>
          </p:cNvSpPr>
          <p:nvPr>
            <p:ph type="sldNum" sz="quarter" idx="10"/>
          </p:nvPr>
        </p:nvSpPr>
        <p:spPr/>
        <p:txBody>
          <a:bodyPr/>
          <a:lstStyle/>
          <a:p>
            <a:fld id="{16F46881-7E43-B543-AEE9-33D80F01B1A2}" type="slidenum">
              <a:rPr lang="nl-NL" smtClean="0"/>
              <a:t>3</a:t>
            </a:fld>
            <a:endParaRPr lang="nl-NL"/>
          </a:p>
        </p:txBody>
      </p:sp>
    </p:spTree>
    <p:extLst>
      <p:ext uri="{BB962C8B-B14F-4D97-AF65-F5344CB8AC3E}">
        <p14:creationId xmlns:p14="http://schemas.microsoft.com/office/powerpoint/2010/main" val="176734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Adolf Hitler en naziminister van Propaganda Jozef Goebbels waren lyrisch over Metropolis. Goebbels bood regisseur Fritz Lang zelfs een goede positie in de nazi-filmindustrie aan, een aanbod dat de joodse Lang vriendelijk afsloeg.</a:t>
            </a:r>
            <a:endParaRPr lang="nl-NL" dirty="0"/>
          </a:p>
        </p:txBody>
      </p:sp>
      <p:sp>
        <p:nvSpPr>
          <p:cNvPr id="4" name="Tijdelijke aanduiding voor dianummer 3"/>
          <p:cNvSpPr>
            <a:spLocks noGrp="1"/>
          </p:cNvSpPr>
          <p:nvPr>
            <p:ph type="sldNum" sz="quarter" idx="10"/>
          </p:nvPr>
        </p:nvSpPr>
        <p:spPr/>
        <p:txBody>
          <a:bodyPr/>
          <a:lstStyle/>
          <a:p>
            <a:fld id="{16F46881-7E43-B543-AEE9-33D80F01B1A2}" type="slidenum">
              <a:rPr lang="nl-NL" smtClean="0"/>
              <a:t>5</a:t>
            </a:fld>
            <a:endParaRPr lang="nl-NL"/>
          </a:p>
        </p:txBody>
      </p:sp>
    </p:spTree>
    <p:extLst>
      <p:ext uri="{BB962C8B-B14F-4D97-AF65-F5344CB8AC3E}">
        <p14:creationId xmlns:p14="http://schemas.microsoft.com/office/powerpoint/2010/main" val="133258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F46881-7E43-B543-AEE9-33D80F01B1A2}" type="slidenum">
              <a:rPr lang="nl-NL" smtClean="0"/>
              <a:t>7</a:t>
            </a:fld>
            <a:endParaRPr lang="nl-NL"/>
          </a:p>
        </p:txBody>
      </p:sp>
    </p:spTree>
    <p:extLst>
      <p:ext uri="{BB962C8B-B14F-4D97-AF65-F5344CB8AC3E}">
        <p14:creationId xmlns:p14="http://schemas.microsoft.com/office/powerpoint/2010/main" val="15346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CA7AFE88-E46B-D74C-ACB0-41BD56CB30AB}" type="datetimeFigureOut">
              <a:rPr lang="nl-NL" smtClean="0"/>
              <a:t>19-01-18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2EBE78-74CD-364B-A3E8-08C66F016180}" type="slidenum">
              <a:rPr lang="nl-NL" smtClean="0"/>
              <a:t>‹nr.›</a:t>
            </a:fld>
            <a:endParaRPr lang="nl-NL"/>
          </a:p>
        </p:txBody>
      </p:sp>
    </p:spTree>
    <p:extLst>
      <p:ext uri="{BB962C8B-B14F-4D97-AF65-F5344CB8AC3E}">
        <p14:creationId xmlns:p14="http://schemas.microsoft.com/office/powerpoint/2010/main" val="26328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A7AFE88-E46B-D74C-ACB0-41BD56CB30AB}" type="datetimeFigureOut">
              <a:rPr lang="nl-NL" smtClean="0"/>
              <a:t>19-01-18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2EBE78-74CD-364B-A3E8-08C66F016180}" type="slidenum">
              <a:rPr lang="nl-NL" smtClean="0"/>
              <a:t>‹nr.›</a:t>
            </a:fld>
            <a:endParaRPr lang="nl-NL"/>
          </a:p>
        </p:txBody>
      </p:sp>
    </p:spTree>
    <p:extLst>
      <p:ext uri="{BB962C8B-B14F-4D97-AF65-F5344CB8AC3E}">
        <p14:creationId xmlns:p14="http://schemas.microsoft.com/office/powerpoint/2010/main" val="18840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A7AFE88-E46B-D74C-ACB0-41BD56CB30AB}" type="datetimeFigureOut">
              <a:rPr lang="nl-NL" smtClean="0"/>
              <a:t>19-01-18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2EBE78-74CD-364B-A3E8-08C66F016180}" type="slidenum">
              <a:rPr lang="nl-NL" smtClean="0"/>
              <a:t>‹nr.›</a:t>
            </a:fld>
            <a:endParaRPr lang="nl-NL"/>
          </a:p>
        </p:txBody>
      </p:sp>
    </p:spTree>
    <p:extLst>
      <p:ext uri="{BB962C8B-B14F-4D97-AF65-F5344CB8AC3E}">
        <p14:creationId xmlns:p14="http://schemas.microsoft.com/office/powerpoint/2010/main" val="126037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A7AFE88-E46B-D74C-ACB0-41BD56CB30AB}" type="datetimeFigureOut">
              <a:rPr lang="nl-NL" smtClean="0"/>
              <a:t>19-01-18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2EBE78-74CD-364B-A3E8-08C66F016180}" type="slidenum">
              <a:rPr lang="nl-NL" smtClean="0"/>
              <a:t>‹nr.›</a:t>
            </a:fld>
            <a:endParaRPr lang="nl-NL"/>
          </a:p>
        </p:txBody>
      </p:sp>
    </p:spTree>
    <p:extLst>
      <p:ext uri="{BB962C8B-B14F-4D97-AF65-F5344CB8AC3E}">
        <p14:creationId xmlns:p14="http://schemas.microsoft.com/office/powerpoint/2010/main" val="31631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CA7AFE88-E46B-D74C-ACB0-41BD56CB30AB}" type="datetimeFigureOut">
              <a:rPr lang="nl-NL" smtClean="0"/>
              <a:t>19-01-18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2EBE78-74CD-364B-A3E8-08C66F016180}" type="slidenum">
              <a:rPr lang="nl-NL" smtClean="0"/>
              <a:t>‹nr.›</a:t>
            </a:fld>
            <a:endParaRPr lang="nl-NL"/>
          </a:p>
        </p:txBody>
      </p:sp>
    </p:spTree>
    <p:extLst>
      <p:ext uri="{BB962C8B-B14F-4D97-AF65-F5344CB8AC3E}">
        <p14:creationId xmlns:p14="http://schemas.microsoft.com/office/powerpoint/2010/main" val="293946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A7AFE88-E46B-D74C-ACB0-41BD56CB30AB}" type="datetimeFigureOut">
              <a:rPr lang="nl-NL" smtClean="0"/>
              <a:t>19-01-18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82EBE78-74CD-364B-A3E8-08C66F016180}" type="slidenum">
              <a:rPr lang="nl-NL" smtClean="0"/>
              <a:t>‹nr.›</a:t>
            </a:fld>
            <a:endParaRPr lang="nl-NL"/>
          </a:p>
        </p:txBody>
      </p:sp>
    </p:spTree>
    <p:extLst>
      <p:ext uri="{BB962C8B-B14F-4D97-AF65-F5344CB8AC3E}">
        <p14:creationId xmlns:p14="http://schemas.microsoft.com/office/powerpoint/2010/main" val="132458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A7AFE88-E46B-D74C-ACB0-41BD56CB30AB}" type="datetimeFigureOut">
              <a:rPr lang="nl-NL" smtClean="0"/>
              <a:t>19-01-18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82EBE78-74CD-364B-A3E8-08C66F016180}" type="slidenum">
              <a:rPr lang="nl-NL" smtClean="0"/>
              <a:t>‹nr.›</a:t>
            </a:fld>
            <a:endParaRPr lang="nl-NL"/>
          </a:p>
        </p:txBody>
      </p:sp>
    </p:spTree>
    <p:extLst>
      <p:ext uri="{BB962C8B-B14F-4D97-AF65-F5344CB8AC3E}">
        <p14:creationId xmlns:p14="http://schemas.microsoft.com/office/powerpoint/2010/main" val="305517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CA7AFE88-E46B-D74C-ACB0-41BD56CB30AB}" type="datetimeFigureOut">
              <a:rPr lang="nl-NL" smtClean="0"/>
              <a:t>19-01-18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82EBE78-74CD-364B-A3E8-08C66F016180}" type="slidenum">
              <a:rPr lang="nl-NL" smtClean="0"/>
              <a:t>‹nr.›</a:t>
            </a:fld>
            <a:endParaRPr lang="nl-NL"/>
          </a:p>
        </p:txBody>
      </p:sp>
    </p:spTree>
    <p:extLst>
      <p:ext uri="{BB962C8B-B14F-4D97-AF65-F5344CB8AC3E}">
        <p14:creationId xmlns:p14="http://schemas.microsoft.com/office/powerpoint/2010/main" val="213894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7AFE88-E46B-D74C-ACB0-41BD56CB30AB}" type="datetimeFigureOut">
              <a:rPr lang="nl-NL" smtClean="0"/>
              <a:t>19-01-18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82EBE78-74CD-364B-A3E8-08C66F016180}" type="slidenum">
              <a:rPr lang="nl-NL" smtClean="0"/>
              <a:t>‹nr.›</a:t>
            </a:fld>
            <a:endParaRPr lang="nl-NL"/>
          </a:p>
        </p:txBody>
      </p:sp>
    </p:spTree>
    <p:extLst>
      <p:ext uri="{BB962C8B-B14F-4D97-AF65-F5344CB8AC3E}">
        <p14:creationId xmlns:p14="http://schemas.microsoft.com/office/powerpoint/2010/main" val="371087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CA7AFE88-E46B-D74C-ACB0-41BD56CB30AB}" type="datetimeFigureOut">
              <a:rPr lang="nl-NL" smtClean="0"/>
              <a:t>19-01-18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82EBE78-74CD-364B-A3E8-08C66F016180}" type="slidenum">
              <a:rPr lang="nl-NL" smtClean="0"/>
              <a:t>‹nr.›</a:t>
            </a:fld>
            <a:endParaRPr lang="nl-NL"/>
          </a:p>
        </p:txBody>
      </p:sp>
    </p:spTree>
    <p:extLst>
      <p:ext uri="{BB962C8B-B14F-4D97-AF65-F5344CB8AC3E}">
        <p14:creationId xmlns:p14="http://schemas.microsoft.com/office/powerpoint/2010/main" val="205835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CA7AFE88-E46B-D74C-ACB0-41BD56CB30AB}" type="datetimeFigureOut">
              <a:rPr lang="nl-NL" smtClean="0"/>
              <a:t>19-01-18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82EBE78-74CD-364B-A3E8-08C66F016180}" type="slidenum">
              <a:rPr lang="nl-NL" smtClean="0"/>
              <a:t>‹nr.›</a:t>
            </a:fld>
            <a:endParaRPr lang="nl-NL"/>
          </a:p>
        </p:txBody>
      </p:sp>
    </p:spTree>
    <p:extLst>
      <p:ext uri="{BB962C8B-B14F-4D97-AF65-F5344CB8AC3E}">
        <p14:creationId xmlns:p14="http://schemas.microsoft.com/office/powerpoint/2010/main" val="3256177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AFE88-E46B-D74C-ACB0-41BD56CB30AB}" type="datetimeFigureOut">
              <a:rPr lang="nl-NL" smtClean="0"/>
              <a:t>19-01-18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EBE78-74CD-364B-A3E8-08C66F016180}" type="slidenum">
              <a:rPr lang="nl-NL" smtClean="0"/>
              <a:t>‹nr.›</a:t>
            </a:fld>
            <a:endParaRPr lang="nl-NL"/>
          </a:p>
        </p:txBody>
      </p:sp>
    </p:spTree>
    <p:extLst>
      <p:ext uri="{BB962C8B-B14F-4D97-AF65-F5344CB8AC3E}">
        <p14:creationId xmlns:p14="http://schemas.microsoft.com/office/powerpoint/2010/main" val="71727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dhWUACi7DgA&amp;feature=related" TargetMode="Externa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hyperlink" Target="http://www.youtube.com/watch?v=GzINI3au9q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84BcdT8senc" TargetMode="Externa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correspondent.nl/731/Wat-het-futurisme-van-Metropolis-1927-vertelt-over-onze-tijd/26229742-c590c722" TargetMode="External"/><Relationship Id="rId3" Type="http://schemas.openxmlformats.org/officeDocument/2006/relationships/hyperlink" Target="http://static.digischool.nl/ckv1/film/Fritz%20Lang.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69933" y="355804"/>
            <a:ext cx="7772400" cy="1979671"/>
          </a:xfrm>
        </p:spPr>
        <p:txBody>
          <a:bodyPr>
            <a:normAutofit/>
          </a:bodyPr>
          <a:lstStyle/>
          <a:p>
            <a:r>
              <a:rPr lang="nl-NL" b="1" dirty="0" smtClean="0">
                <a:solidFill>
                  <a:schemeClr val="bg1"/>
                </a:solidFill>
              </a:rPr>
              <a:t>LES 2: </a:t>
            </a:r>
            <a:r>
              <a:rPr lang="nl-NL" b="1" dirty="0" smtClean="0">
                <a:solidFill>
                  <a:schemeClr val="bg1"/>
                </a:solidFill>
              </a:rPr>
              <a:t>METROPOLIS</a:t>
            </a:r>
            <a:r>
              <a:rPr lang="nl-NL" dirty="0" smtClean="0"/>
              <a:t/>
            </a:r>
            <a:br>
              <a:rPr lang="nl-NL" dirty="0" smtClean="0"/>
            </a:br>
            <a:endParaRPr lang="nl-NL" b="1" dirty="0"/>
          </a:p>
        </p:txBody>
      </p:sp>
      <p:pic>
        <p:nvPicPr>
          <p:cNvPr id="7" name="Afbeelding 6"/>
          <p:cNvPicPr>
            <a:picLocks noChangeAspect="1"/>
          </p:cNvPicPr>
          <p:nvPr/>
        </p:nvPicPr>
        <p:blipFill>
          <a:blip r:embed="rId3"/>
          <a:stretch>
            <a:fillRect/>
          </a:stretch>
        </p:blipFill>
        <p:spPr>
          <a:xfrm>
            <a:off x="869932" y="1491594"/>
            <a:ext cx="3507105" cy="4785296"/>
          </a:xfrm>
          <a:prstGeom prst="rect">
            <a:avLst/>
          </a:prstGeom>
        </p:spPr>
      </p:pic>
      <p:sp>
        <p:nvSpPr>
          <p:cNvPr id="3" name="Rechthoek 2"/>
          <p:cNvSpPr/>
          <p:nvPr/>
        </p:nvSpPr>
        <p:spPr>
          <a:xfrm>
            <a:off x="4674487" y="1491593"/>
            <a:ext cx="3967846" cy="4832093"/>
          </a:xfrm>
          <a:prstGeom prst="rect">
            <a:avLst/>
          </a:prstGeom>
        </p:spPr>
        <p:txBody>
          <a:bodyPr wrap="square">
            <a:spAutoFit/>
          </a:bodyPr>
          <a:lstStyle/>
          <a:p>
            <a:r>
              <a:rPr lang="nl-NL" sz="2800" dirty="0"/>
              <a:t>Fritz </a:t>
            </a:r>
            <a:r>
              <a:rPr lang="nl-NL" sz="2800" dirty="0" smtClean="0"/>
              <a:t>Lang, </a:t>
            </a:r>
            <a:r>
              <a:rPr lang="nl-NL" sz="2800" i="1" dirty="0" smtClean="0"/>
              <a:t>1927</a:t>
            </a:r>
            <a:r>
              <a:rPr lang="nl-NL" sz="2800" i="1" dirty="0"/>
              <a:t/>
            </a:r>
            <a:br>
              <a:rPr lang="nl-NL" sz="2800" i="1" dirty="0"/>
            </a:br>
            <a:endParaRPr lang="nl-NL" sz="2800" i="1" dirty="0" smtClean="0"/>
          </a:p>
          <a:p>
            <a:endParaRPr lang="nl-NL" sz="2800" i="1" dirty="0"/>
          </a:p>
          <a:p>
            <a:endParaRPr lang="nl-NL" sz="2800" i="1" dirty="0" smtClean="0"/>
          </a:p>
          <a:p>
            <a:endParaRPr lang="nl-NL" sz="2800" i="1" dirty="0"/>
          </a:p>
          <a:p>
            <a:endParaRPr lang="nl-NL" sz="2800" i="1" dirty="0" smtClean="0"/>
          </a:p>
          <a:p>
            <a:endParaRPr lang="nl-NL" sz="2800" i="1" smtClean="0"/>
          </a:p>
          <a:p>
            <a:endParaRPr lang="nl-NL" sz="2800" i="1" dirty="0"/>
          </a:p>
          <a:p>
            <a:endParaRPr lang="nl-NL" sz="2800" i="1" dirty="0" smtClean="0"/>
          </a:p>
          <a:p>
            <a:r>
              <a:rPr lang="nl-NL" sz="2800" dirty="0" smtClean="0"/>
              <a:t>SIENCE FICTION</a:t>
            </a:r>
            <a:br>
              <a:rPr lang="nl-NL" sz="2800" dirty="0" smtClean="0"/>
            </a:br>
            <a:r>
              <a:rPr lang="nl-NL" sz="2800" dirty="0" smtClean="0"/>
              <a:t>SOCIALISME</a:t>
            </a:r>
            <a:endParaRPr lang="nl-NL" sz="2800" dirty="0"/>
          </a:p>
        </p:txBody>
      </p:sp>
    </p:spTree>
    <p:extLst>
      <p:ext uri="{BB962C8B-B14F-4D97-AF65-F5344CB8AC3E}">
        <p14:creationId xmlns:p14="http://schemas.microsoft.com/office/powerpoint/2010/main" val="34045504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32956" y="1385466"/>
            <a:ext cx="5216944" cy="5100490"/>
          </a:xfrm>
        </p:spPr>
        <p:txBody>
          <a:bodyPr>
            <a:noAutofit/>
          </a:bodyPr>
          <a:lstStyle/>
          <a:p>
            <a:pPr marL="0" indent="0">
              <a:buNone/>
            </a:pPr>
            <a:r>
              <a:rPr lang="nl-NL" sz="1800" b="1" i="1" dirty="0" smtClean="0"/>
              <a:t>Fritz </a:t>
            </a:r>
            <a:r>
              <a:rPr lang="nl-NL" sz="1800" b="1" i="1" dirty="0"/>
              <a:t>Lang: Metropolis, 1927 </a:t>
            </a:r>
          </a:p>
          <a:p>
            <a:pPr marL="0" indent="0">
              <a:buNone/>
            </a:pPr>
            <a:r>
              <a:rPr lang="nl-NL" sz="1800" dirty="0"/>
              <a:t>Een ‘stomme’ </a:t>
            </a:r>
            <a:r>
              <a:rPr lang="nl-NL" sz="1800" dirty="0" err="1"/>
              <a:t>science</a:t>
            </a:r>
            <a:r>
              <a:rPr lang="nl-NL" sz="1800" dirty="0"/>
              <a:t> fiction film vol </a:t>
            </a:r>
            <a:r>
              <a:rPr lang="nl-NL" sz="1800" b="1" dirty="0"/>
              <a:t>'special </a:t>
            </a:r>
            <a:r>
              <a:rPr lang="nl-NL" sz="1800" b="1" dirty="0" err="1"/>
              <a:t>effects</a:t>
            </a:r>
            <a:r>
              <a:rPr lang="nl-NL" sz="1800" b="1" dirty="0"/>
              <a:t>’ </a:t>
            </a:r>
            <a:r>
              <a:rPr lang="nl-NL" sz="1800" dirty="0" smtClean="0"/>
              <a:t>over een stad </a:t>
            </a:r>
            <a:r>
              <a:rPr lang="nl-NL" sz="1800" dirty="0"/>
              <a:t>in </a:t>
            </a:r>
            <a:r>
              <a:rPr lang="nl-NL" sz="1800" dirty="0" smtClean="0"/>
              <a:t>2026 waarin mensen </a:t>
            </a:r>
            <a:r>
              <a:rPr lang="nl-NL" sz="1800" dirty="0"/>
              <a:t>opgedeeld zijn </a:t>
            </a:r>
            <a:r>
              <a:rPr lang="nl-NL" sz="1800" dirty="0" smtClean="0"/>
              <a:t>in 2 groepen:</a:t>
            </a:r>
          </a:p>
          <a:p>
            <a:pPr>
              <a:buFontTx/>
              <a:buChar char="-"/>
            </a:pPr>
            <a:r>
              <a:rPr lang="nl-NL" sz="1800" dirty="0" smtClean="0"/>
              <a:t>in </a:t>
            </a:r>
            <a:r>
              <a:rPr lang="nl-NL" sz="1800" dirty="0"/>
              <a:t>welvaart </a:t>
            </a:r>
            <a:r>
              <a:rPr lang="nl-NL" sz="1800" dirty="0" smtClean="0"/>
              <a:t>levende </a:t>
            </a:r>
            <a:r>
              <a:rPr lang="nl-NL" sz="1800" b="1" dirty="0" smtClean="0"/>
              <a:t>'denkers’ </a:t>
            </a:r>
            <a:endParaRPr lang="nl-NL" sz="1800" dirty="0"/>
          </a:p>
          <a:p>
            <a:pPr>
              <a:buFontTx/>
              <a:buChar char="-"/>
            </a:pPr>
            <a:r>
              <a:rPr lang="nl-NL" sz="1800" dirty="0" smtClean="0"/>
              <a:t>hardwerkende</a:t>
            </a:r>
            <a:r>
              <a:rPr lang="nl-NL" sz="1800" dirty="0"/>
              <a:t>, onder de </a:t>
            </a:r>
            <a:r>
              <a:rPr lang="nl-NL" sz="1800" dirty="0" smtClean="0"/>
              <a:t>grond </a:t>
            </a:r>
            <a:r>
              <a:rPr lang="nl-NL" sz="1800" dirty="0"/>
              <a:t>in de mijnen </a:t>
            </a:r>
            <a:r>
              <a:rPr lang="nl-NL" sz="1800" dirty="0" smtClean="0"/>
              <a:t>levende </a:t>
            </a:r>
            <a:r>
              <a:rPr lang="nl-NL" sz="1800" b="1" dirty="0" smtClean="0"/>
              <a:t>'werkers’ </a:t>
            </a:r>
            <a:endParaRPr lang="nl-NL" sz="1800" b="1" dirty="0"/>
          </a:p>
          <a:p>
            <a:pPr marL="0" indent="0">
              <a:buNone/>
            </a:pPr>
            <a:r>
              <a:rPr lang="nl-NL" sz="1800" dirty="0" smtClean="0">
                <a:hlinkClick r:id="rId3"/>
              </a:rPr>
              <a:t>http</a:t>
            </a:r>
            <a:r>
              <a:rPr lang="nl-NL" sz="1800" dirty="0">
                <a:hlinkClick r:id="rId3"/>
              </a:rPr>
              <a:t>://www.youtube.com/watch?v=dhWUACi7DgA&amp;feature=</a:t>
            </a:r>
            <a:r>
              <a:rPr lang="nl-NL" sz="1800" dirty="0" smtClean="0">
                <a:hlinkClick r:id="rId3"/>
              </a:rPr>
              <a:t>related</a:t>
            </a:r>
            <a:endParaRPr lang="nl-NL" sz="1800" dirty="0" smtClean="0"/>
          </a:p>
          <a:p>
            <a:pPr marL="0" indent="0">
              <a:buNone/>
            </a:pPr>
            <a:r>
              <a:rPr lang="nl-NL" sz="1800" b="1" dirty="0" smtClean="0">
                <a:solidFill>
                  <a:srgbClr val="FF0000"/>
                </a:solidFill>
              </a:rPr>
              <a:t>Hoe wordt </a:t>
            </a:r>
            <a:r>
              <a:rPr lang="nl-NL" sz="1800" b="1" dirty="0" err="1" smtClean="0">
                <a:solidFill>
                  <a:srgbClr val="FF0000"/>
                </a:solidFill>
              </a:rPr>
              <a:t>dmv</a:t>
            </a:r>
            <a:r>
              <a:rPr lang="nl-NL" sz="1800" b="1" dirty="0" smtClean="0">
                <a:solidFill>
                  <a:srgbClr val="FF0000"/>
                </a:solidFill>
              </a:rPr>
              <a:t> theatervormgeving het verschil tussen de werkers en de denkers aangegeven?</a:t>
            </a:r>
          </a:p>
          <a:p>
            <a:pPr marL="0" indent="0">
              <a:buNone/>
            </a:pPr>
            <a:endParaRPr lang="nl-NL" sz="1800" b="1" dirty="0">
              <a:solidFill>
                <a:srgbClr val="FF0000"/>
              </a:solidFill>
            </a:endParaRPr>
          </a:p>
          <a:p>
            <a:pPr marL="0" indent="0">
              <a:buNone/>
            </a:pPr>
            <a:r>
              <a:rPr lang="nl-NL" sz="1800" dirty="0" smtClean="0"/>
              <a:t>Toen</a:t>
            </a:r>
            <a:r>
              <a:rPr lang="nl-NL" sz="1800" dirty="0"/>
              <a:t> de eerste, langste en duurste film in zijn </a:t>
            </a:r>
            <a:r>
              <a:rPr lang="nl-NL" sz="1800" dirty="0" smtClean="0"/>
              <a:t>soort. </a:t>
            </a:r>
            <a:r>
              <a:rPr lang="nl-NL" sz="1800" dirty="0"/>
              <a:t>Met </a:t>
            </a:r>
            <a:r>
              <a:rPr lang="nl-NL" sz="1800" dirty="0" smtClean="0"/>
              <a:t>enorm sets</a:t>
            </a:r>
            <a:r>
              <a:rPr lang="nl-NL" sz="1800" dirty="0"/>
              <a:t>, honderden figuranten, duizenden rekwisieten en </a:t>
            </a:r>
            <a:r>
              <a:rPr lang="nl-NL" sz="1800" dirty="0" smtClean="0"/>
              <a:t>voor die tijd heel knappe special </a:t>
            </a:r>
            <a:r>
              <a:rPr lang="nl-NL" sz="1800" dirty="0" err="1" smtClean="0"/>
              <a:t>effects</a:t>
            </a:r>
            <a:r>
              <a:rPr lang="nl-NL" sz="1800" dirty="0"/>
              <a:t> </a:t>
            </a:r>
            <a:r>
              <a:rPr lang="nl-NL" sz="1800" dirty="0" smtClean="0"/>
              <a:t>(nog niets digitaal natuurlijk)</a:t>
            </a:r>
            <a:endParaRPr lang="nl-NL" sz="1800" dirty="0"/>
          </a:p>
          <a:p>
            <a:pPr marL="0" indent="0">
              <a:buNone/>
            </a:pPr>
            <a:endParaRPr lang="nl-NL" sz="1800" dirty="0" smtClean="0"/>
          </a:p>
        </p:txBody>
      </p:sp>
      <p:sp>
        <p:nvSpPr>
          <p:cNvPr id="4" name="Titel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METROPOLIS</a:t>
            </a:r>
          </a:p>
          <a:p>
            <a:r>
              <a:rPr lang="nl-NL" b="1" dirty="0">
                <a:solidFill>
                  <a:schemeClr val="accent3">
                    <a:lumMod val="50000"/>
                  </a:schemeClr>
                </a:solidFill>
              </a:rPr>
              <a:t>i</a:t>
            </a:r>
            <a:r>
              <a:rPr lang="nl-NL" b="1" dirty="0" smtClean="0">
                <a:solidFill>
                  <a:schemeClr val="accent3">
                    <a:lumMod val="50000"/>
                  </a:schemeClr>
                </a:solidFill>
              </a:rPr>
              <a:t>nleiding</a:t>
            </a:r>
            <a:endParaRPr lang="nl-NL" b="1" dirty="0">
              <a:solidFill>
                <a:schemeClr val="accent3">
                  <a:lumMod val="50000"/>
                </a:schemeClr>
              </a:solidFill>
            </a:endParaRPr>
          </a:p>
          <a:p>
            <a:endParaRPr lang="nl-NL" b="1" dirty="0">
              <a:solidFill>
                <a:schemeClr val="accent3">
                  <a:lumMod val="50000"/>
                </a:schemeClr>
              </a:solidFill>
            </a:endParaRPr>
          </a:p>
        </p:txBody>
      </p:sp>
      <p:pic>
        <p:nvPicPr>
          <p:cNvPr id="8" name="Afbeelding 7" descr="Schermafbeelding 2018-01-12 om 11.24.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9900" y="4291186"/>
            <a:ext cx="3289300" cy="2368110"/>
          </a:xfrm>
          <a:prstGeom prst="rect">
            <a:avLst/>
          </a:prstGeom>
        </p:spPr>
      </p:pic>
      <p:pic>
        <p:nvPicPr>
          <p:cNvPr id="9" name="Afbeelding 8" descr="Schermafbeelding 2018-01-12 om 11.25.1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6627" y="1570038"/>
            <a:ext cx="3302573" cy="2365673"/>
          </a:xfrm>
          <a:prstGeom prst="rect">
            <a:avLst/>
          </a:prstGeom>
        </p:spPr>
      </p:pic>
    </p:spTree>
    <p:extLst>
      <p:ext uri="{BB962C8B-B14F-4D97-AF65-F5344CB8AC3E}">
        <p14:creationId xmlns:p14="http://schemas.microsoft.com/office/powerpoint/2010/main" val="32390295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940437" y="2332037"/>
            <a:ext cx="6022460" cy="4525963"/>
          </a:xfrm>
        </p:spPr>
        <p:txBody>
          <a:bodyPr>
            <a:normAutofit fontScale="92500" lnSpcReduction="20000"/>
          </a:bodyPr>
          <a:lstStyle/>
          <a:p>
            <a:pPr>
              <a:buFontTx/>
              <a:buChar char="-"/>
            </a:pPr>
            <a:r>
              <a:rPr lang="nl-NL" sz="2800" b="1" dirty="0" smtClean="0"/>
              <a:t>Tussentitels</a:t>
            </a:r>
            <a:r>
              <a:rPr lang="nl-NL" sz="2800" dirty="0" smtClean="0"/>
              <a:t>: in tekstblokken.</a:t>
            </a:r>
          </a:p>
          <a:p>
            <a:pPr>
              <a:buFontTx/>
              <a:buChar char="-"/>
            </a:pPr>
            <a:r>
              <a:rPr lang="nl-NL" sz="2800" b="1" dirty="0" smtClean="0"/>
              <a:t>Overacting</a:t>
            </a:r>
            <a:r>
              <a:rPr lang="nl-NL" sz="2800" dirty="0" smtClean="0"/>
              <a:t>: acteerstijl met overdreven lichaamstaal, dramatische gebaren  en gezichtsuitdrukkingen </a:t>
            </a:r>
          </a:p>
          <a:p>
            <a:pPr>
              <a:buFontTx/>
              <a:buChar char="-"/>
            </a:pPr>
            <a:r>
              <a:rPr lang="nl-NL" sz="2800" b="1" dirty="0" smtClean="0"/>
              <a:t>Laag tempo </a:t>
            </a:r>
            <a:r>
              <a:rPr lang="nl-NL" sz="2800" dirty="0" smtClean="0"/>
              <a:t>in de verhaallijn en montage</a:t>
            </a:r>
          </a:p>
          <a:p>
            <a:pPr>
              <a:buFontTx/>
              <a:buChar char="-"/>
            </a:pPr>
            <a:r>
              <a:rPr lang="nl-NL" sz="2800" b="1" dirty="0" smtClean="0"/>
              <a:t>Geluid</a:t>
            </a:r>
            <a:r>
              <a:rPr lang="nl-NL" sz="2800" dirty="0" smtClean="0"/>
              <a:t> los van de film of life gespeeld ( van piano tot heel orkest, afhankelijk van de grootte van de bioscoop ) gespeeld bij vertoning of via grammofoonplaat</a:t>
            </a:r>
          </a:p>
          <a:p>
            <a:pPr>
              <a:buFontTx/>
              <a:buChar char="-"/>
            </a:pPr>
            <a:r>
              <a:rPr lang="nl-NL" sz="2800" b="1" dirty="0" smtClean="0"/>
              <a:t>Explicateur</a:t>
            </a:r>
            <a:r>
              <a:rPr lang="nl-NL" sz="2800" dirty="0" smtClean="0"/>
              <a:t>: vertelt waar het in de film over gaat (filmtheaters)</a:t>
            </a:r>
          </a:p>
          <a:p>
            <a:endParaRPr lang="nl-NL" dirty="0" smtClean="0"/>
          </a:p>
          <a:p>
            <a:endParaRPr lang="nl-NL" dirty="0"/>
          </a:p>
        </p:txBody>
      </p:sp>
      <p:sp>
        <p:nvSpPr>
          <p:cNvPr id="5" name="Titel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METROPOLIS</a:t>
            </a:r>
          </a:p>
          <a:p>
            <a:r>
              <a:rPr lang="nl-NL" b="1" dirty="0" smtClean="0">
                <a:solidFill>
                  <a:schemeClr val="accent3">
                    <a:lumMod val="50000"/>
                  </a:schemeClr>
                </a:solidFill>
              </a:rPr>
              <a:t>Kenmerken stomme film</a:t>
            </a:r>
            <a:endParaRPr lang="nl-NL" b="1" dirty="0">
              <a:solidFill>
                <a:schemeClr val="accent3">
                  <a:lumMod val="50000"/>
                </a:schemeClr>
              </a:solidFill>
            </a:endParaRPr>
          </a:p>
          <a:p>
            <a:endParaRPr lang="nl-NL" b="1" dirty="0">
              <a:solidFill>
                <a:schemeClr val="accent3">
                  <a:lumMod val="50000"/>
                </a:schemeClr>
              </a:solidFill>
            </a:endParaRPr>
          </a:p>
        </p:txBody>
      </p:sp>
      <p:pic>
        <p:nvPicPr>
          <p:cNvPr id="2" name="Afbeelding 1" descr="resol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49" y="3352317"/>
            <a:ext cx="2459145" cy="3108769"/>
          </a:xfrm>
          <a:prstGeom prst="rect">
            <a:avLst/>
          </a:prstGeom>
        </p:spPr>
      </p:pic>
      <p:sp>
        <p:nvSpPr>
          <p:cNvPr id="4" name="Rechthoek 3"/>
          <p:cNvSpPr/>
          <p:nvPr/>
        </p:nvSpPr>
        <p:spPr>
          <a:xfrm>
            <a:off x="327348" y="1597194"/>
            <a:ext cx="8511851" cy="461665"/>
          </a:xfrm>
          <a:prstGeom prst="rect">
            <a:avLst/>
          </a:prstGeom>
        </p:spPr>
        <p:txBody>
          <a:bodyPr wrap="square">
            <a:spAutoFit/>
          </a:bodyPr>
          <a:lstStyle/>
          <a:p>
            <a:r>
              <a:rPr lang="nl-NL" sz="2400" dirty="0" smtClean="0"/>
              <a:t>Metropolis is een ‘stomme film</a:t>
            </a:r>
            <a:r>
              <a:rPr lang="nl-NL" sz="2400" b="1" dirty="0" smtClean="0"/>
              <a:t>. </a:t>
            </a:r>
            <a:r>
              <a:rPr lang="nl-NL" sz="2400" dirty="0" smtClean="0"/>
              <a:t>Kenmerken </a:t>
            </a:r>
            <a:r>
              <a:rPr lang="nl-NL" sz="2400" dirty="0"/>
              <a:t>stomme film:</a:t>
            </a:r>
          </a:p>
        </p:txBody>
      </p:sp>
    </p:spTree>
    <p:extLst>
      <p:ext uri="{BB962C8B-B14F-4D97-AF65-F5344CB8AC3E}">
        <p14:creationId xmlns:p14="http://schemas.microsoft.com/office/powerpoint/2010/main" val="4841160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65658" y="1559470"/>
            <a:ext cx="4875305" cy="5062128"/>
          </a:xfrm>
        </p:spPr>
        <p:txBody>
          <a:bodyPr>
            <a:noAutofit/>
          </a:bodyPr>
          <a:lstStyle/>
          <a:p>
            <a:pPr marL="0" indent="0">
              <a:buNone/>
            </a:pPr>
            <a:r>
              <a:rPr lang="nl-NL" sz="1600" dirty="0" smtClean="0"/>
              <a:t>Het </a:t>
            </a:r>
            <a:r>
              <a:rPr lang="nl-NL" sz="1600" dirty="0"/>
              <a:t>verhaal speelt zich af in Metropolis, een stad die uit twee delen bestaat. Het is 2026. In de bovenstad viert het plezier hoogtij: de rijken struinen feestjes af en wandelen door paradijselijke tuinen. Het regent letterlijk flyers voor festiviteiten, de een nog grootster en decadenter dan de ander. In de benedenstad voorzien arbeiders de stad van stroom, door grote, monsterlijke machines te bedienen. Ze trekken aan hendels en drukken op knoppen tot ze er letterlijk bij neervallen.</a:t>
            </a:r>
          </a:p>
          <a:p>
            <a:pPr marL="0" indent="0">
              <a:buNone/>
            </a:pPr>
            <a:r>
              <a:rPr lang="nl-NL" sz="1600" dirty="0"/>
              <a:t>Metropolis wordt vanuit de bovenstad geleid door Joh </a:t>
            </a:r>
            <a:r>
              <a:rPr lang="nl-NL" sz="1600" dirty="0" err="1"/>
              <a:t>Fredersen</a:t>
            </a:r>
            <a:r>
              <a:rPr lang="nl-NL" sz="1600" dirty="0"/>
              <a:t>, die zo kil is als het staal van zijn machines. Zijn zoon </a:t>
            </a:r>
            <a:r>
              <a:rPr lang="nl-NL" sz="1600" dirty="0" err="1"/>
              <a:t>Freder</a:t>
            </a:r>
            <a:r>
              <a:rPr lang="nl-NL" sz="1600" dirty="0"/>
              <a:t> geniet van alle geneugten die het leven te bieden heeft, totdat hij kwijlend van verlangen arbeidster/</a:t>
            </a:r>
            <a:r>
              <a:rPr lang="nl-NL" sz="1600" dirty="0" err="1"/>
              <a:t>profete</a:t>
            </a:r>
            <a:r>
              <a:rPr lang="nl-NL" sz="1600" dirty="0"/>
              <a:t> Maria volgt hij naar de benedenstad. Hier is hij getuige van een machine die op hol slaat en arbeiders begint op te eten. </a:t>
            </a:r>
            <a:endParaRPr lang="nl-NL" sz="1600" dirty="0" smtClean="0"/>
          </a:p>
          <a:p>
            <a:pPr marL="0" indent="0">
              <a:spcBef>
                <a:spcPts val="0"/>
              </a:spcBef>
              <a:buNone/>
            </a:pPr>
            <a:endParaRPr lang="nl-NL" sz="1600" dirty="0"/>
          </a:p>
          <a:p>
            <a:pPr marL="0" indent="0">
              <a:spcBef>
                <a:spcPts val="0"/>
              </a:spcBef>
              <a:buNone/>
            </a:pPr>
            <a:endParaRPr lang="nl-NL" sz="1600" dirty="0" smtClean="0"/>
          </a:p>
          <a:p>
            <a:pPr marL="0" indent="0">
              <a:buNone/>
            </a:pPr>
            <a:endParaRPr lang="nl-NL" sz="1600" dirty="0"/>
          </a:p>
          <a:p>
            <a:endParaRPr lang="nl-NL" sz="1600" dirty="0"/>
          </a:p>
        </p:txBody>
      </p:sp>
      <p:sp>
        <p:nvSpPr>
          <p:cNvPr id="4" name="Titel 1"/>
          <p:cNvSpPr txBox="1">
            <a:spLocks/>
          </p:cNvSpPr>
          <p:nvPr/>
        </p:nvSpPr>
        <p:spPr>
          <a:xfrm>
            <a:off x="609600" y="300641"/>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METROPOLIS</a:t>
            </a:r>
          </a:p>
          <a:p>
            <a:r>
              <a:rPr lang="nl-NL" b="1" dirty="0" smtClean="0">
                <a:solidFill>
                  <a:schemeClr val="accent3">
                    <a:lumMod val="50000"/>
                  </a:schemeClr>
                </a:solidFill>
              </a:rPr>
              <a:t>Inhoud</a:t>
            </a:r>
            <a:endParaRPr lang="nl-NL" b="1" dirty="0">
              <a:solidFill>
                <a:schemeClr val="accent3">
                  <a:lumMod val="50000"/>
                </a:schemeClr>
              </a:solidFill>
            </a:endParaRPr>
          </a:p>
        </p:txBody>
      </p:sp>
      <p:pic>
        <p:nvPicPr>
          <p:cNvPr id="5" name="Afbeelding 4" descr="b7108147afc38dfa5b59ed6c043284722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6621" y="3861790"/>
            <a:ext cx="3722578" cy="2520496"/>
          </a:xfrm>
          <a:prstGeom prst="rect">
            <a:avLst/>
          </a:prstGeom>
        </p:spPr>
      </p:pic>
      <p:sp>
        <p:nvSpPr>
          <p:cNvPr id="7" name="Rechthoek 6"/>
          <p:cNvSpPr/>
          <p:nvPr/>
        </p:nvSpPr>
        <p:spPr>
          <a:xfrm>
            <a:off x="276097" y="5943514"/>
            <a:ext cx="4764866" cy="984885"/>
          </a:xfrm>
          <a:prstGeom prst="rect">
            <a:avLst/>
          </a:prstGeom>
        </p:spPr>
        <p:txBody>
          <a:bodyPr wrap="square">
            <a:spAutoFit/>
          </a:bodyPr>
          <a:lstStyle/>
          <a:p>
            <a:r>
              <a:rPr lang="nl-NL" sz="2000" dirty="0" smtClean="0">
                <a:hlinkClick r:id="rId3"/>
              </a:rPr>
              <a:t>http://www.youtube.com/watch?v=GzINI3au9q0</a:t>
            </a:r>
            <a:r>
              <a:rPr lang="nl-NL" sz="2000" dirty="0" smtClean="0"/>
              <a:t> </a:t>
            </a:r>
          </a:p>
          <a:p>
            <a:endParaRPr lang="nl-NL" i="1" dirty="0" smtClean="0"/>
          </a:p>
        </p:txBody>
      </p:sp>
      <p:sp>
        <p:nvSpPr>
          <p:cNvPr id="2" name="Rechthoek 1"/>
          <p:cNvSpPr/>
          <p:nvPr/>
        </p:nvSpPr>
        <p:spPr>
          <a:xfrm>
            <a:off x="5116621" y="1559470"/>
            <a:ext cx="3798237" cy="2585323"/>
          </a:xfrm>
          <a:prstGeom prst="rect">
            <a:avLst/>
          </a:prstGeom>
        </p:spPr>
        <p:txBody>
          <a:bodyPr wrap="square">
            <a:spAutoFit/>
          </a:bodyPr>
          <a:lstStyle/>
          <a:p>
            <a:r>
              <a:rPr lang="nl-NL" dirty="0" err="1"/>
              <a:t>Freder</a:t>
            </a:r>
            <a:r>
              <a:rPr lang="nl-NL" dirty="0"/>
              <a:t> neemt zich voor om een brug tussen arm en rijk te slaan. Is hij de ‘mediator’ wiens komst Maria zo vaak voorspelde? Ondertussen heeft uitvinder </a:t>
            </a:r>
            <a:r>
              <a:rPr lang="nl-NL" dirty="0" err="1"/>
              <a:t>Rotwang</a:t>
            </a:r>
            <a:r>
              <a:rPr lang="nl-NL" dirty="0"/>
              <a:t> een ‘mens-machine’ gemaakt, die hij op verzoek van Joh </a:t>
            </a:r>
            <a:r>
              <a:rPr lang="nl-NL" dirty="0" err="1"/>
              <a:t>Fredersen</a:t>
            </a:r>
            <a:r>
              <a:rPr lang="nl-NL" dirty="0"/>
              <a:t> het gezicht van Maria geeft, om de arbeiders tegen haar op te zetten.</a:t>
            </a:r>
          </a:p>
        </p:txBody>
      </p:sp>
    </p:spTree>
    <p:extLst>
      <p:ext uri="{BB962C8B-B14F-4D97-AF65-F5344CB8AC3E}">
        <p14:creationId xmlns:p14="http://schemas.microsoft.com/office/powerpoint/2010/main" val="28553457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5104714" cy="4525963"/>
          </a:xfrm>
        </p:spPr>
        <p:txBody>
          <a:bodyPr>
            <a:normAutofit fontScale="77500" lnSpcReduction="20000"/>
          </a:bodyPr>
          <a:lstStyle/>
          <a:p>
            <a:pPr marL="0" indent="0">
              <a:buNone/>
            </a:pPr>
            <a:r>
              <a:rPr lang="nl-NL" dirty="0" smtClean="0"/>
              <a:t>Sociale </a:t>
            </a:r>
            <a:r>
              <a:rPr lang="nl-NL" dirty="0"/>
              <a:t>ongelijkheid: de denkers voelen zich verheven voelen boven de </a:t>
            </a:r>
            <a:r>
              <a:rPr lang="nl-NL" dirty="0" smtClean="0"/>
              <a:t>Arbeiders maar beide </a:t>
            </a:r>
            <a:r>
              <a:rPr lang="nl-NL" dirty="0"/>
              <a:t>groepen kunnen niet zonder elkaar.</a:t>
            </a:r>
          </a:p>
          <a:p>
            <a:pPr marL="0" indent="0">
              <a:buNone/>
            </a:pPr>
            <a:endParaRPr lang="nl-NL" dirty="0" smtClean="0"/>
          </a:p>
          <a:p>
            <a:pPr marL="0" indent="0">
              <a:buNone/>
            </a:pPr>
            <a:r>
              <a:rPr lang="nl-NL" dirty="0"/>
              <a:t>Metropolis was zijn tijd ver vooruit. Lang kwam met het idee dat de mens een slaaf was van macht en geld bij een bezoek aan New </a:t>
            </a:r>
            <a:r>
              <a:rPr lang="nl-NL" dirty="0" smtClean="0"/>
              <a:t>York. </a:t>
            </a:r>
          </a:p>
          <a:p>
            <a:pPr marL="0" indent="0">
              <a:buNone/>
            </a:pPr>
            <a:endParaRPr lang="nl-NL" dirty="0"/>
          </a:p>
          <a:p>
            <a:pPr marL="0" indent="0">
              <a:buNone/>
            </a:pPr>
            <a:r>
              <a:rPr lang="nl-NL" dirty="0" smtClean="0"/>
              <a:t>Het </a:t>
            </a:r>
            <a:r>
              <a:rPr lang="nl-NL" dirty="0"/>
              <a:t>verhaal dat Metropolis vertelt is nog steeds </a:t>
            </a:r>
            <a:r>
              <a:rPr lang="nl-NL" dirty="0" smtClean="0"/>
              <a:t>relevant. </a:t>
            </a:r>
          </a:p>
          <a:p>
            <a:pPr marL="0" indent="0">
              <a:buNone/>
            </a:pPr>
            <a:endParaRPr lang="nl-NL" dirty="0" smtClean="0"/>
          </a:p>
          <a:p>
            <a:pPr marL="0" indent="0">
              <a:buNone/>
            </a:pPr>
            <a:endParaRPr lang="nl-NL" dirty="0"/>
          </a:p>
        </p:txBody>
      </p:sp>
      <p:pic>
        <p:nvPicPr>
          <p:cNvPr id="4" name="Afbeelding 3"/>
          <p:cNvPicPr>
            <a:picLocks noChangeAspect="1"/>
          </p:cNvPicPr>
          <p:nvPr/>
        </p:nvPicPr>
        <p:blipFill>
          <a:blip r:embed="rId3"/>
          <a:stretch>
            <a:fillRect/>
          </a:stretch>
        </p:blipFill>
        <p:spPr>
          <a:xfrm>
            <a:off x="5561914" y="1600200"/>
            <a:ext cx="3387725" cy="2538932"/>
          </a:xfrm>
          <a:prstGeom prst="rect">
            <a:avLst/>
          </a:prstGeom>
        </p:spPr>
      </p:pic>
      <p:sp>
        <p:nvSpPr>
          <p:cNvPr id="6" name="Titel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METROPOLIS</a:t>
            </a:r>
          </a:p>
          <a:p>
            <a:r>
              <a:rPr lang="nl-NL" b="1" dirty="0" smtClean="0">
                <a:solidFill>
                  <a:schemeClr val="accent3">
                    <a:lumMod val="50000"/>
                  </a:schemeClr>
                </a:solidFill>
              </a:rPr>
              <a:t>Boodschap: socialisme</a:t>
            </a:r>
            <a:endParaRPr lang="nl-NL" b="1" dirty="0">
              <a:solidFill>
                <a:schemeClr val="accent3">
                  <a:lumMod val="50000"/>
                </a:schemeClr>
              </a:solidFill>
            </a:endParaRPr>
          </a:p>
          <a:p>
            <a:endParaRPr lang="nl-NL" b="1" dirty="0">
              <a:solidFill>
                <a:schemeClr val="accent3">
                  <a:lumMod val="50000"/>
                </a:schemeClr>
              </a:solidFill>
            </a:endParaRPr>
          </a:p>
        </p:txBody>
      </p:sp>
      <p:sp>
        <p:nvSpPr>
          <p:cNvPr id="7" name="Rechthoek 6"/>
          <p:cNvSpPr/>
          <p:nvPr/>
        </p:nvSpPr>
        <p:spPr>
          <a:xfrm>
            <a:off x="5561914" y="4471276"/>
            <a:ext cx="3387725" cy="1754327"/>
          </a:xfrm>
          <a:prstGeom prst="rect">
            <a:avLst/>
          </a:prstGeom>
        </p:spPr>
        <p:txBody>
          <a:bodyPr wrap="square">
            <a:spAutoFit/>
          </a:bodyPr>
          <a:lstStyle/>
          <a:p>
            <a:r>
              <a:rPr lang="nl-NL" dirty="0"/>
              <a:t>Tijd is natuurlijk erg belangrijk in een maatschappij die </a:t>
            </a:r>
            <a:r>
              <a:rPr lang="nl-NL" dirty="0" smtClean="0"/>
              <a:t>gericht </a:t>
            </a:r>
            <a:r>
              <a:rPr lang="nl-NL" dirty="0"/>
              <a:t>is op efficiëntie, en door in het ontwerp van de machines continu te verwijzen naar de aanwezigheid van klokken </a:t>
            </a:r>
          </a:p>
        </p:txBody>
      </p:sp>
    </p:spTree>
    <p:extLst>
      <p:ext uri="{BB962C8B-B14F-4D97-AF65-F5344CB8AC3E}">
        <p14:creationId xmlns:p14="http://schemas.microsoft.com/office/powerpoint/2010/main" val="39174999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06778" y="1600200"/>
            <a:ext cx="4780022" cy="4525963"/>
          </a:xfrm>
        </p:spPr>
        <p:txBody>
          <a:bodyPr>
            <a:normAutofit fontScale="85000" lnSpcReduction="20000"/>
          </a:bodyPr>
          <a:lstStyle/>
          <a:p>
            <a:pPr marL="0" indent="0">
              <a:buNone/>
            </a:pPr>
            <a:r>
              <a:rPr lang="nl-NL" dirty="0" smtClean="0"/>
              <a:t>Hedendaagse films/video’s/kunst die beïnvloed zijn  door Metropolis.</a:t>
            </a:r>
          </a:p>
          <a:p>
            <a:pPr marL="0" indent="0">
              <a:buNone/>
            </a:pPr>
            <a:r>
              <a:rPr lang="nl-NL" b="1" dirty="0" smtClean="0"/>
              <a:t>Films</a:t>
            </a:r>
            <a:r>
              <a:rPr lang="nl-NL" i="1" dirty="0" smtClean="0"/>
              <a:t>: Star </a:t>
            </a:r>
            <a:r>
              <a:rPr lang="nl-NL" i="1" dirty="0"/>
              <a:t>Wars</a:t>
            </a:r>
            <a:r>
              <a:rPr lang="nl-NL" dirty="0"/>
              <a:t>, </a:t>
            </a:r>
            <a:r>
              <a:rPr lang="nl-NL" i="1" dirty="0"/>
              <a:t>Blade Runner</a:t>
            </a:r>
            <a:r>
              <a:rPr lang="nl-NL" dirty="0"/>
              <a:t> en </a:t>
            </a:r>
            <a:r>
              <a:rPr lang="nl-NL" i="1" dirty="0"/>
              <a:t>The </a:t>
            </a:r>
            <a:r>
              <a:rPr lang="nl-NL" i="1" dirty="0" smtClean="0"/>
              <a:t>Matrix. </a:t>
            </a:r>
            <a:r>
              <a:rPr lang="nl-NL" dirty="0" err="1" smtClean="0"/>
              <a:t>Batman</a:t>
            </a:r>
            <a:r>
              <a:rPr lang="nl-NL" dirty="0" smtClean="0"/>
              <a:t>:  </a:t>
            </a:r>
            <a:r>
              <a:rPr lang="nl-NL" dirty="0"/>
              <a:t>Gotham </a:t>
            </a:r>
            <a:r>
              <a:rPr lang="nl-NL" dirty="0" smtClean="0"/>
              <a:t>City</a:t>
            </a:r>
          </a:p>
          <a:p>
            <a:pPr marL="0" indent="0">
              <a:buNone/>
            </a:pPr>
            <a:r>
              <a:rPr lang="nl-NL" b="1" dirty="0" smtClean="0"/>
              <a:t>Video: </a:t>
            </a:r>
            <a:r>
              <a:rPr lang="nl-NL" dirty="0" smtClean="0"/>
              <a:t>Queen bracht in 1984 een ode aan Metropolis met hun videoclip voor het nummer Radio Ga Ga,</a:t>
            </a:r>
          </a:p>
          <a:p>
            <a:pPr marL="0" indent="0">
              <a:buNone/>
            </a:pPr>
            <a:r>
              <a:rPr lang="nl-NL" b="1" dirty="0" smtClean="0"/>
              <a:t>Mode: </a:t>
            </a:r>
            <a:r>
              <a:rPr lang="nl-NL" dirty="0" smtClean="0"/>
              <a:t>spijkers en spijkers wintercollectie 2010</a:t>
            </a:r>
          </a:p>
          <a:p>
            <a:pPr marL="0" indent="0">
              <a:buNone/>
            </a:pPr>
            <a:endParaRPr lang="nl-NL" dirty="0" smtClean="0"/>
          </a:p>
          <a:p>
            <a:endParaRPr lang="nl-NL" dirty="0"/>
          </a:p>
        </p:txBody>
      </p:sp>
      <p:sp>
        <p:nvSpPr>
          <p:cNvPr id="4" name="Titel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METROPOLIS</a:t>
            </a:r>
          </a:p>
          <a:p>
            <a:r>
              <a:rPr lang="nl-NL" b="1" dirty="0" smtClean="0">
                <a:solidFill>
                  <a:schemeClr val="accent3">
                    <a:lumMod val="50000"/>
                  </a:schemeClr>
                </a:solidFill>
              </a:rPr>
              <a:t>inspiratiebron</a:t>
            </a:r>
            <a:endParaRPr lang="nl-NL" b="1" dirty="0">
              <a:solidFill>
                <a:schemeClr val="accent3">
                  <a:lumMod val="50000"/>
                </a:schemeClr>
              </a:solidFill>
            </a:endParaRPr>
          </a:p>
          <a:p>
            <a:endParaRPr lang="nl-NL" b="1" dirty="0">
              <a:solidFill>
                <a:schemeClr val="accent3">
                  <a:lumMod val="50000"/>
                </a:schemeClr>
              </a:solidFill>
            </a:endParaRPr>
          </a:p>
        </p:txBody>
      </p:sp>
      <p:pic>
        <p:nvPicPr>
          <p:cNvPr id="5" name="Afbeelding 4"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614" y="1747007"/>
            <a:ext cx="3457575" cy="1943100"/>
          </a:xfrm>
          <a:prstGeom prst="rect">
            <a:avLst/>
          </a:prstGeom>
        </p:spPr>
      </p:pic>
      <p:sp>
        <p:nvSpPr>
          <p:cNvPr id="8" name="Rechthoek 7"/>
          <p:cNvSpPr/>
          <p:nvPr/>
        </p:nvSpPr>
        <p:spPr>
          <a:xfrm>
            <a:off x="319614" y="5162889"/>
            <a:ext cx="3457575" cy="646331"/>
          </a:xfrm>
          <a:prstGeom prst="rect">
            <a:avLst/>
          </a:prstGeom>
        </p:spPr>
        <p:txBody>
          <a:bodyPr wrap="square">
            <a:spAutoFit/>
          </a:bodyPr>
          <a:lstStyle/>
          <a:p>
            <a:r>
              <a:rPr lang="nl-NL" dirty="0" err="1"/>
              <a:t>https</a:t>
            </a:r>
            <a:r>
              <a:rPr lang="nl-NL" dirty="0"/>
              <a:t>://</a:t>
            </a:r>
            <a:r>
              <a:rPr lang="nl-NL" dirty="0" err="1"/>
              <a:t>www.youtube.com</a:t>
            </a:r>
            <a:r>
              <a:rPr lang="nl-NL" dirty="0"/>
              <a:t>/</a:t>
            </a:r>
            <a:r>
              <a:rPr lang="nl-NL" dirty="0" err="1"/>
              <a:t>watch?v</a:t>
            </a:r>
            <a:r>
              <a:rPr lang="nl-NL" dirty="0"/>
              <a:t>=</a:t>
            </a:r>
            <a:r>
              <a:rPr lang="nl-NL" dirty="0" err="1"/>
              <a:t>azdwsXLmrHE</a:t>
            </a:r>
            <a:endParaRPr lang="nl-NL" dirty="0"/>
          </a:p>
        </p:txBody>
      </p:sp>
    </p:spTree>
    <p:extLst>
      <p:ext uri="{BB962C8B-B14F-4D97-AF65-F5344CB8AC3E}">
        <p14:creationId xmlns:p14="http://schemas.microsoft.com/office/powerpoint/2010/main" val="33986752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4168101" cy="4525963"/>
          </a:xfrm>
        </p:spPr>
        <p:txBody>
          <a:bodyPr>
            <a:normAutofit/>
          </a:bodyPr>
          <a:lstStyle/>
          <a:p>
            <a:pPr marL="0" indent="0">
              <a:buNone/>
            </a:pPr>
            <a:r>
              <a:rPr lang="nl-NL" sz="2000" dirty="0" smtClean="0"/>
              <a:t>Dure film: 5.000.000 mark </a:t>
            </a:r>
          </a:p>
          <a:p>
            <a:pPr marL="0" indent="0">
              <a:buNone/>
            </a:pPr>
            <a:r>
              <a:rPr lang="nl-NL" sz="2000" dirty="0" smtClean="0"/>
              <a:t>( nu 20 miljoen euro )</a:t>
            </a:r>
          </a:p>
          <a:p>
            <a:pPr marL="0" indent="0">
              <a:buNone/>
            </a:pPr>
            <a:endParaRPr lang="nl-NL" sz="2000" b="1" i="1" u="sng" dirty="0">
              <a:hlinkClick r:id="rId3"/>
            </a:endParaRPr>
          </a:p>
          <a:p>
            <a:pPr marL="0" indent="0">
              <a:buNone/>
            </a:pPr>
            <a:r>
              <a:rPr lang="nl-NL" sz="2000" b="1" i="1" u="sng" dirty="0" smtClean="0">
                <a:hlinkClick r:id="rId3"/>
              </a:rPr>
              <a:t>https</a:t>
            </a:r>
            <a:r>
              <a:rPr lang="nl-NL" sz="2000" b="1" i="1" u="sng" dirty="0">
                <a:hlinkClick r:id="rId3"/>
              </a:rPr>
              <a:t>://www.youtube.com/watch?v=84BcdT8senc</a:t>
            </a:r>
            <a:endParaRPr lang="nl-NL" sz="2000" dirty="0"/>
          </a:p>
          <a:p>
            <a:pPr marL="0" indent="0">
              <a:buNone/>
            </a:pPr>
            <a:endParaRPr lang="nl-NL" sz="2000" dirty="0"/>
          </a:p>
        </p:txBody>
      </p:sp>
      <p:pic>
        <p:nvPicPr>
          <p:cNvPr id="4" name="Afbeelding 3"/>
          <p:cNvPicPr>
            <a:picLocks noChangeAspect="1"/>
          </p:cNvPicPr>
          <p:nvPr/>
        </p:nvPicPr>
        <p:blipFill>
          <a:blip r:embed="rId4"/>
          <a:stretch>
            <a:fillRect/>
          </a:stretch>
        </p:blipFill>
        <p:spPr>
          <a:xfrm>
            <a:off x="457200" y="3552966"/>
            <a:ext cx="4168101" cy="3180782"/>
          </a:xfrm>
          <a:prstGeom prst="rect">
            <a:avLst/>
          </a:prstGeom>
        </p:spPr>
      </p:pic>
      <p:pic>
        <p:nvPicPr>
          <p:cNvPr id="5" name="Afbeelding 4"/>
          <p:cNvPicPr>
            <a:picLocks noChangeAspect="1"/>
          </p:cNvPicPr>
          <p:nvPr/>
        </p:nvPicPr>
        <p:blipFill>
          <a:blip r:embed="rId5"/>
          <a:stretch>
            <a:fillRect/>
          </a:stretch>
        </p:blipFill>
        <p:spPr>
          <a:xfrm>
            <a:off x="4888814" y="4612186"/>
            <a:ext cx="3535937" cy="2121562"/>
          </a:xfrm>
          <a:prstGeom prst="rect">
            <a:avLst/>
          </a:prstGeom>
        </p:spPr>
      </p:pic>
      <p:pic>
        <p:nvPicPr>
          <p:cNvPr id="6" name="Afbeelding 5" descr="http://images4.fanpop.com/image/photos/15500000/Metropolis-metropolis-1927-15539846-1594-1216.jpg"/>
          <p:cNvPicPr/>
          <p:nvPr/>
        </p:nvPicPr>
        <p:blipFill>
          <a:blip r:embed="rId6">
            <a:extLst>
              <a:ext uri="{28A0092B-C50C-407E-A947-70E740481C1C}">
                <a14:useLocalDpi xmlns:a14="http://schemas.microsoft.com/office/drawing/2010/main" val="0"/>
              </a:ext>
            </a:extLst>
          </a:blip>
          <a:srcRect/>
          <a:stretch>
            <a:fillRect/>
          </a:stretch>
        </p:blipFill>
        <p:spPr bwMode="auto">
          <a:xfrm>
            <a:off x="4888814" y="1418175"/>
            <a:ext cx="3535937" cy="3068090"/>
          </a:xfrm>
          <a:prstGeom prst="rect">
            <a:avLst/>
          </a:prstGeom>
          <a:noFill/>
          <a:ln>
            <a:noFill/>
          </a:ln>
        </p:spPr>
      </p:pic>
      <p:sp>
        <p:nvSpPr>
          <p:cNvPr id="8" name="Titel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METROPOLIS</a:t>
            </a:r>
          </a:p>
          <a:p>
            <a:r>
              <a:rPr lang="nl-NL" b="1" dirty="0" smtClean="0">
                <a:solidFill>
                  <a:schemeClr val="accent3">
                    <a:lumMod val="50000"/>
                  </a:schemeClr>
                </a:solidFill>
              </a:rPr>
              <a:t>Special </a:t>
            </a:r>
            <a:r>
              <a:rPr lang="nl-NL" b="1" dirty="0" err="1" smtClean="0">
                <a:solidFill>
                  <a:schemeClr val="accent3">
                    <a:lumMod val="50000"/>
                  </a:schemeClr>
                </a:solidFill>
              </a:rPr>
              <a:t>effects</a:t>
            </a:r>
            <a:endParaRPr lang="nl-NL" b="1" dirty="0">
              <a:solidFill>
                <a:schemeClr val="accent3">
                  <a:lumMod val="50000"/>
                </a:schemeClr>
              </a:solidFill>
            </a:endParaRPr>
          </a:p>
          <a:p>
            <a:endParaRPr lang="nl-NL" b="1" dirty="0">
              <a:solidFill>
                <a:schemeClr val="accent3">
                  <a:lumMod val="50000"/>
                </a:schemeClr>
              </a:solidFill>
            </a:endParaRPr>
          </a:p>
        </p:txBody>
      </p:sp>
    </p:spTree>
    <p:extLst>
      <p:ext uri="{BB962C8B-B14F-4D97-AF65-F5344CB8AC3E}">
        <p14:creationId xmlns:p14="http://schemas.microsoft.com/office/powerpoint/2010/main" val="21492684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77500" lnSpcReduction="20000"/>
          </a:bodyPr>
          <a:lstStyle/>
          <a:p>
            <a:pPr marL="0" indent="0">
              <a:buNone/>
            </a:pPr>
            <a:r>
              <a:rPr lang="nl-NL" dirty="0"/>
              <a:t>Vliegtuigen scheren langs futuristische wolkenkrabbers. Schijnwerpers en reclameborden reflecteren in glazen gebouwen. Auto’s bevolken snelwegen die lijken te zweven. De film is één en al visueel spektakel. </a:t>
            </a:r>
            <a:endParaRPr lang="nl-NL" dirty="0" smtClean="0"/>
          </a:p>
          <a:p>
            <a:pPr marL="0" indent="0">
              <a:buNone/>
            </a:pPr>
            <a:r>
              <a:rPr lang="nl-NL" dirty="0" smtClean="0"/>
              <a:t>Er </a:t>
            </a:r>
            <a:r>
              <a:rPr lang="nl-NL" dirty="0"/>
              <a:t>werden veel verschillende speciale </a:t>
            </a:r>
            <a:r>
              <a:rPr lang="nl-NL" dirty="0" err="1" smtClean="0"/>
              <a:t>effects</a:t>
            </a:r>
            <a:r>
              <a:rPr lang="nl-NL" dirty="0" smtClean="0"/>
              <a:t> </a:t>
            </a:r>
            <a:r>
              <a:rPr lang="nl-NL" dirty="0"/>
              <a:t>gebruikt om Metropolis als </a:t>
            </a:r>
            <a:r>
              <a:rPr lang="nl-NL" dirty="0" smtClean="0"/>
              <a:t>futuristische </a:t>
            </a:r>
            <a:r>
              <a:rPr lang="nl-NL" dirty="0"/>
              <a:t>stad neer te zetten. </a:t>
            </a:r>
            <a:endParaRPr lang="nl-NL" dirty="0" smtClean="0"/>
          </a:p>
          <a:p>
            <a:pPr>
              <a:buFontTx/>
              <a:buChar char="-"/>
            </a:pPr>
            <a:r>
              <a:rPr lang="nl-NL" dirty="0" smtClean="0"/>
              <a:t>Er </a:t>
            </a:r>
            <a:r>
              <a:rPr lang="nl-NL" dirty="0"/>
              <a:t>werden talloze miniaturen gebouwd. </a:t>
            </a:r>
          </a:p>
          <a:p>
            <a:pPr>
              <a:buFontTx/>
              <a:buChar char="-"/>
            </a:pPr>
            <a:r>
              <a:rPr lang="nl-NL" dirty="0" smtClean="0"/>
              <a:t>Met </a:t>
            </a:r>
            <a:r>
              <a:rPr lang="nl-NL" dirty="0"/>
              <a:t>stopmotion werden de illusies van rijdende auto’s en vliegtuigen gecreëerd. </a:t>
            </a:r>
          </a:p>
          <a:p>
            <a:pPr>
              <a:buFontTx/>
              <a:buChar char="-"/>
            </a:pPr>
            <a:r>
              <a:rPr lang="nl-NL" dirty="0" smtClean="0"/>
              <a:t>Acteurs werden </a:t>
            </a:r>
            <a:r>
              <a:rPr lang="nl-NL" dirty="0" err="1" smtClean="0"/>
              <a:t>dmv</a:t>
            </a:r>
            <a:r>
              <a:rPr lang="nl-NL" dirty="0" smtClean="0"/>
              <a:t> spiegels </a:t>
            </a:r>
            <a:r>
              <a:rPr lang="nl-NL" dirty="0"/>
              <a:t>gereflecteerd op miniatuursets. </a:t>
            </a:r>
            <a:r>
              <a:rPr lang="nl-NL" dirty="0" smtClean="0"/>
              <a:t>Ze leken </a:t>
            </a:r>
            <a:r>
              <a:rPr lang="nl-NL" dirty="0"/>
              <a:t>hierdoor door een enorme stad te lopen, maar in werkelijkheid liepen ze gewoon voor een spiegel. </a:t>
            </a:r>
          </a:p>
        </p:txBody>
      </p:sp>
      <p:sp>
        <p:nvSpPr>
          <p:cNvPr id="4" name="Titel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METROPOLIS</a:t>
            </a:r>
          </a:p>
          <a:p>
            <a:r>
              <a:rPr lang="nl-NL" b="1" dirty="0" smtClean="0">
                <a:solidFill>
                  <a:schemeClr val="accent3">
                    <a:lumMod val="50000"/>
                  </a:schemeClr>
                </a:solidFill>
              </a:rPr>
              <a:t>Special </a:t>
            </a:r>
            <a:r>
              <a:rPr lang="nl-NL" b="1" dirty="0" err="1" smtClean="0">
                <a:solidFill>
                  <a:schemeClr val="accent3">
                    <a:lumMod val="50000"/>
                  </a:schemeClr>
                </a:solidFill>
              </a:rPr>
              <a:t>effects</a:t>
            </a:r>
            <a:endParaRPr lang="nl-NL" b="1" dirty="0">
              <a:solidFill>
                <a:schemeClr val="accent3">
                  <a:lumMod val="50000"/>
                </a:schemeClr>
              </a:solidFill>
            </a:endParaRPr>
          </a:p>
          <a:p>
            <a:endParaRPr lang="nl-NL" b="1" dirty="0">
              <a:solidFill>
                <a:schemeClr val="accent3">
                  <a:lumMod val="50000"/>
                </a:schemeClr>
              </a:solidFill>
            </a:endParaRPr>
          </a:p>
        </p:txBody>
      </p:sp>
    </p:spTree>
    <p:extLst>
      <p:ext uri="{BB962C8B-B14F-4D97-AF65-F5344CB8AC3E}">
        <p14:creationId xmlns:p14="http://schemas.microsoft.com/office/powerpoint/2010/main" val="7481954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accent3">
                    <a:lumMod val="50000"/>
                  </a:schemeClr>
                </a:solidFill>
              </a:rPr>
              <a:t>METROPOLIS</a:t>
            </a:r>
            <a:br>
              <a:rPr lang="nl-NL" b="1" dirty="0">
                <a:solidFill>
                  <a:schemeClr val="accent3">
                    <a:lumMod val="50000"/>
                  </a:schemeClr>
                </a:solidFill>
              </a:rPr>
            </a:br>
            <a:r>
              <a:rPr lang="nl-NL" b="1" dirty="0" smtClean="0">
                <a:solidFill>
                  <a:schemeClr val="accent3">
                    <a:lumMod val="50000"/>
                  </a:schemeClr>
                </a:solidFill>
              </a:rPr>
              <a:t>bronnen</a:t>
            </a:r>
            <a:endParaRPr lang="nl-NL" dirty="0"/>
          </a:p>
        </p:txBody>
      </p:sp>
      <p:sp>
        <p:nvSpPr>
          <p:cNvPr id="3" name="Tijdelijke aanduiding voor inhoud 2"/>
          <p:cNvSpPr>
            <a:spLocks noGrp="1"/>
          </p:cNvSpPr>
          <p:nvPr>
            <p:ph idx="1"/>
          </p:nvPr>
        </p:nvSpPr>
        <p:spPr/>
        <p:txBody>
          <a:bodyPr/>
          <a:lstStyle/>
          <a:p>
            <a:pPr marL="0" indent="0">
              <a:buNone/>
            </a:pPr>
            <a:r>
              <a:rPr lang="nl-NL" dirty="0">
                <a:hlinkClick r:id="rId2"/>
              </a:rPr>
              <a:t>https://decorrespondent.nl/731/Wat-het-futurisme-van-Metropolis-1927-vertelt-over-onze-tijd/26229742-</a:t>
            </a:r>
            <a:r>
              <a:rPr lang="nl-NL" dirty="0" smtClean="0">
                <a:hlinkClick r:id="rId2"/>
              </a:rPr>
              <a:t>c590c722</a:t>
            </a:r>
            <a:endParaRPr lang="nl-NL" dirty="0" smtClean="0"/>
          </a:p>
          <a:p>
            <a:pPr marL="0" indent="0">
              <a:buNone/>
            </a:pPr>
            <a:r>
              <a:rPr lang="nl-NL" dirty="0"/>
              <a:t>http://</a:t>
            </a:r>
            <a:r>
              <a:rPr lang="nl-NL" dirty="0" err="1"/>
              <a:t>www.previewmag.nl</a:t>
            </a:r>
            <a:r>
              <a:rPr lang="nl-NL" dirty="0"/>
              <a:t>/specials/290515-metropolis/</a:t>
            </a:r>
            <a:r>
              <a:rPr lang="nl-NL" dirty="0" smtClean="0">
                <a:hlinkClick r:id="rId3"/>
              </a:rPr>
              <a:t>http</a:t>
            </a:r>
            <a:r>
              <a:rPr lang="nl-NL" dirty="0">
                <a:hlinkClick r:id="rId3"/>
              </a:rPr>
              <a:t>://static.digischool.nl/ckv1/film/Fritz%</a:t>
            </a:r>
            <a:r>
              <a:rPr lang="nl-NL" dirty="0" smtClean="0">
                <a:hlinkClick r:id="rId3"/>
              </a:rPr>
              <a:t>20Lang.htm</a:t>
            </a:r>
            <a:endParaRPr lang="nl-NL" dirty="0" smtClean="0"/>
          </a:p>
          <a:p>
            <a:endParaRPr lang="nl-NL" dirty="0"/>
          </a:p>
          <a:p>
            <a:endParaRPr lang="nl-NL" dirty="0"/>
          </a:p>
          <a:p>
            <a:endParaRPr lang="nl-NL" dirty="0"/>
          </a:p>
        </p:txBody>
      </p:sp>
    </p:spTree>
    <p:extLst>
      <p:ext uri="{BB962C8B-B14F-4D97-AF65-F5344CB8AC3E}">
        <p14:creationId xmlns:p14="http://schemas.microsoft.com/office/powerpoint/2010/main" val="535188361"/>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3489</TotalTime>
  <Words>873</Words>
  <Application>Microsoft Macintosh PowerPoint</Application>
  <PresentationFormat>Diavoorstelling (4:3)</PresentationFormat>
  <Paragraphs>77</Paragraphs>
  <Slides>9</Slides>
  <Notes>5</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Office-thema</vt:lpstr>
      <vt:lpstr>LES 2: METROPOLIS </vt:lpstr>
      <vt:lpstr>PowerPoint-presentatie</vt:lpstr>
      <vt:lpstr>PowerPoint-presentatie</vt:lpstr>
      <vt:lpstr>PowerPoint-presentatie</vt:lpstr>
      <vt:lpstr>PowerPoint-presentatie</vt:lpstr>
      <vt:lpstr>PowerPoint-presentatie</vt:lpstr>
      <vt:lpstr>PowerPoint-presentatie</vt:lpstr>
      <vt:lpstr>PowerPoint-presentatie</vt:lpstr>
      <vt:lpstr>METROPOLIS bronnen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Gebruiker</cp:lastModifiedBy>
  <cp:revision>39</cp:revision>
  <dcterms:created xsi:type="dcterms:W3CDTF">2016-01-21T13:33:46Z</dcterms:created>
  <dcterms:modified xsi:type="dcterms:W3CDTF">2018-01-19T13:04:57Z</dcterms:modified>
</cp:coreProperties>
</file>